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3" r:id="rId1"/>
  </p:sldMasterIdLst>
  <p:notesMasterIdLst>
    <p:notesMasterId r:id="rId27"/>
  </p:notesMasterIdLst>
  <p:sldIdLst>
    <p:sldId id="256" r:id="rId2"/>
    <p:sldId id="257"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987" autoAdjust="0"/>
    <p:restoredTop sz="89189" autoAdjust="0"/>
  </p:normalViewPr>
  <p:slideViewPr>
    <p:cSldViewPr snapToGrid="0">
      <p:cViewPr varScale="1">
        <p:scale>
          <a:sx n="102" d="100"/>
          <a:sy n="102" d="100"/>
        </p:scale>
        <p:origin x="894" y="96"/>
      </p:cViewPr>
      <p:guideLst/>
    </p:cSldViewPr>
  </p:slideViewPr>
  <p:notesTextViewPr>
    <p:cViewPr>
      <p:scale>
        <a:sx n="1" d="1"/>
        <a:sy n="1" d="1"/>
      </p:scale>
      <p:origin x="0" y="0"/>
    </p:cViewPr>
  </p:notesTextViewPr>
  <p:notesViewPr>
    <p:cSldViewPr snapToGrid="0">
      <p:cViewPr varScale="1">
        <p:scale>
          <a:sx n="87" d="100"/>
          <a:sy n="87" d="100"/>
        </p:scale>
        <p:origin x="3840" y="6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75A2AB0-B63E-4C67-8155-315E2BA0CC77}" type="datetimeFigureOut">
              <a:rPr lang="en-US" smtClean="0"/>
              <a:t>11/28/2022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45241FA-D87E-4BC6-9BC3-347CD241D788}" type="slidenum">
              <a:rPr lang="en-US" smtClean="0"/>
              <a:t>‹#›</a:t>
            </a:fld>
            <a:endParaRPr lang="en-US"/>
          </a:p>
        </p:txBody>
      </p:sp>
    </p:spTree>
    <p:extLst>
      <p:ext uri="{BB962C8B-B14F-4D97-AF65-F5344CB8AC3E}">
        <p14:creationId xmlns:p14="http://schemas.microsoft.com/office/powerpoint/2010/main" val="250120717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D45241FA-D87E-4BC6-9BC3-347CD241D788}" type="slidenum">
              <a:rPr lang="en-US" smtClean="0"/>
              <a:t>1</a:t>
            </a:fld>
            <a:endParaRPr lang="en-US"/>
          </a:p>
        </p:txBody>
      </p:sp>
    </p:spTree>
    <p:extLst>
      <p:ext uri="{BB962C8B-B14F-4D97-AF65-F5344CB8AC3E}">
        <p14:creationId xmlns:p14="http://schemas.microsoft.com/office/powerpoint/2010/main" val="396464199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r>
              <a:rPr lang="en-US" sz="1200" dirty="0">
                <a:solidFill>
                  <a:srgbClr val="23384D"/>
                </a:solidFill>
                <a:effectLst/>
              </a:rPr>
              <a:t>Traumatic brain injury (TBI) can be caused by many factors, such as a blow to the head or an object penetrating the brain and may result in brain dysfunction.  A concussion, for example, is a common form of TBI; however, not all TBIs are concussions.</a:t>
            </a:r>
          </a:p>
          <a:p>
            <a:pPr algn="l"/>
            <a:r>
              <a:rPr lang="en-US" sz="1200" dirty="0">
                <a:solidFill>
                  <a:srgbClr val="23384D"/>
                </a:solidFill>
                <a:effectLst/>
              </a:rPr>
              <a:t>For the most recent generation of veterans, TBIs are increasingly more widespread due to the increased use of Improvised Explosive Devices (IEDs).  Specifically, VA estimates that 22 percent of all combat-related casualties sustained by service members in Iraq and Afghanistan are caused by traumatic brain injuries, a 10 percent increase from rates among Vietnam War veterans.</a:t>
            </a:r>
          </a:p>
          <a:p>
            <a:endParaRPr lang="en-US" dirty="0"/>
          </a:p>
        </p:txBody>
      </p:sp>
      <p:sp>
        <p:nvSpPr>
          <p:cNvPr id="4" name="Slide Number Placeholder 3"/>
          <p:cNvSpPr>
            <a:spLocks noGrp="1"/>
          </p:cNvSpPr>
          <p:nvPr>
            <p:ph type="sldNum" sz="quarter" idx="5"/>
          </p:nvPr>
        </p:nvSpPr>
        <p:spPr/>
        <p:txBody>
          <a:bodyPr/>
          <a:lstStyle/>
          <a:p>
            <a:fld id="{D45241FA-D87E-4BC6-9BC3-347CD241D788}" type="slidenum">
              <a:rPr lang="en-US" smtClean="0"/>
              <a:t>2</a:t>
            </a:fld>
            <a:endParaRPr lang="en-US"/>
          </a:p>
        </p:txBody>
      </p:sp>
    </p:spTree>
    <p:extLst>
      <p:ext uri="{BB962C8B-B14F-4D97-AF65-F5344CB8AC3E}">
        <p14:creationId xmlns:p14="http://schemas.microsoft.com/office/powerpoint/2010/main" val="339711156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45241FA-D87E-4BC6-9BC3-347CD241D788}" type="slidenum">
              <a:rPr lang="en-US" smtClean="0"/>
              <a:t>3</a:t>
            </a:fld>
            <a:endParaRPr lang="en-US"/>
          </a:p>
        </p:txBody>
      </p:sp>
    </p:spTree>
    <p:extLst>
      <p:ext uri="{BB962C8B-B14F-4D97-AF65-F5344CB8AC3E}">
        <p14:creationId xmlns:p14="http://schemas.microsoft.com/office/powerpoint/2010/main" val="273870207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45241FA-D87E-4BC6-9BC3-347CD241D788}" type="slidenum">
              <a:rPr lang="en-US" smtClean="0"/>
              <a:t>4</a:t>
            </a:fld>
            <a:endParaRPr lang="en-US"/>
          </a:p>
        </p:txBody>
      </p:sp>
    </p:spTree>
    <p:extLst>
      <p:ext uri="{BB962C8B-B14F-4D97-AF65-F5344CB8AC3E}">
        <p14:creationId xmlns:p14="http://schemas.microsoft.com/office/powerpoint/2010/main" val="325653949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en-US"/>
              <a:t>Click to edit Master title style</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2C71CACF-9C22-4F9E-A2BE-A173B8E112C1}" type="datetimeFigureOut">
              <a:rPr lang="en-US" smtClean="0"/>
              <a:t>11/28/2022</a:t>
            </a:fld>
            <a:endParaRPr lang="en-US"/>
          </a:p>
        </p:txBody>
      </p:sp>
      <p:sp>
        <p:nvSpPr>
          <p:cNvPr id="5" name="Footer Placeholder 4"/>
          <p:cNvSpPr>
            <a:spLocks noGrp="1"/>
          </p:cNvSpPr>
          <p:nvPr>
            <p:ph type="ftr" sz="quarter" idx="11"/>
          </p:nvPr>
        </p:nvSpPr>
        <p:spPr>
          <a:xfrm>
            <a:off x="2416500" y="329307"/>
            <a:ext cx="4973915" cy="309201"/>
          </a:xfrm>
        </p:spPr>
        <p:txBody>
          <a:bodyPr/>
          <a:lstStyle/>
          <a:p>
            <a:endParaRPr lang="en-US"/>
          </a:p>
        </p:txBody>
      </p:sp>
      <p:sp>
        <p:nvSpPr>
          <p:cNvPr id="6" name="Slide Number Placeholder 5"/>
          <p:cNvSpPr>
            <a:spLocks noGrp="1"/>
          </p:cNvSpPr>
          <p:nvPr>
            <p:ph type="sldNum" sz="quarter" idx="12"/>
          </p:nvPr>
        </p:nvSpPr>
        <p:spPr>
          <a:xfrm>
            <a:off x="1437664" y="798973"/>
            <a:ext cx="811019" cy="503578"/>
          </a:xfrm>
        </p:spPr>
        <p:txBody>
          <a:bodyPr/>
          <a:lstStyle/>
          <a:p>
            <a:fld id="{0726A2BC-B7BD-47A4-8957-B2094C5BECEC}" type="slidenum">
              <a:rPr lang="en-US" smtClean="0"/>
              <a:t>‹#›</a:t>
            </a:fld>
            <a:endParaRPr lang="en-US"/>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1660594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C71CACF-9C22-4F9E-A2BE-A173B8E112C1}" type="datetimeFigureOut">
              <a:rPr lang="en-US" smtClean="0"/>
              <a:t>11/28/2022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726A2BC-B7BD-47A4-8957-B2094C5BECEC}" type="slidenum">
              <a:rPr lang="en-US" smtClean="0"/>
              <a:t>‹#›</a:t>
            </a:fld>
            <a:endParaRPr lang="en-US"/>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6215957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C71CACF-9C22-4F9E-A2BE-A173B8E112C1}" type="datetimeFigureOut">
              <a:rPr lang="en-US" smtClean="0"/>
              <a:t>11/28/2022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726A2BC-B7BD-47A4-8957-B2094C5BECEC}" type="slidenum">
              <a:rPr lang="en-US" smtClean="0"/>
              <a:t>‹#›</a:t>
            </a:fld>
            <a:endParaRPr lang="en-US"/>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4636479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C71CACF-9C22-4F9E-A2BE-A173B8E112C1}" type="datetimeFigureOut">
              <a:rPr lang="en-US" smtClean="0"/>
              <a:t>11/28/2022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726A2BC-B7BD-47A4-8957-B2094C5BECEC}" type="slidenum">
              <a:rPr lang="en-US" smtClean="0"/>
              <a:t>‹#›</a:t>
            </a:fld>
            <a:endParaRPr lang="en-US"/>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632705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en-US"/>
              <a:t>Click to edit Master title style</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C71CACF-9C22-4F9E-A2BE-A173B8E112C1}" type="datetimeFigureOut">
              <a:rPr lang="en-US" smtClean="0"/>
              <a:t>11/28/2022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726A2BC-B7BD-47A4-8957-B2094C5BECEC}" type="slidenum">
              <a:rPr lang="en-US" smtClean="0"/>
              <a:t>‹#›</a:t>
            </a:fld>
            <a:endParaRPr lang="en-US"/>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40507964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2C71CACF-9C22-4F9E-A2BE-A173B8E112C1}" type="datetimeFigureOut">
              <a:rPr lang="en-US" smtClean="0"/>
              <a:t>11/28/2022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726A2BC-B7BD-47A4-8957-B2094C5BECEC}" type="slidenum">
              <a:rPr lang="en-US" smtClean="0"/>
              <a:t>‹#›</a:t>
            </a:fld>
            <a:endParaRPr lang="en-US"/>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9783835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en-US"/>
              <a:t>Click to edit Master title style</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447191" y="2824269"/>
            <a:ext cx="4645152" cy="26444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412362" y="2821491"/>
            <a:ext cx="4645152" cy="263737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2C71CACF-9C22-4F9E-A2BE-A173B8E112C1}" type="datetimeFigureOut">
              <a:rPr lang="en-US" smtClean="0"/>
              <a:t>11/28/2022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726A2BC-B7BD-47A4-8957-B2094C5BECEC}" type="slidenum">
              <a:rPr lang="en-US" smtClean="0"/>
              <a:t>‹#›</a:t>
            </a:fld>
            <a:endParaRPr lang="en-US"/>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932797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2C71CACF-9C22-4F9E-A2BE-A173B8E112C1}" type="datetimeFigureOut">
              <a:rPr lang="en-US" smtClean="0"/>
              <a:t>11/28/2022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726A2BC-B7BD-47A4-8957-B2094C5BECEC}" type="slidenum">
              <a:rPr lang="en-US" smtClean="0"/>
              <a:t>‹#›</a:t>
            </a:fld>
            <a:endParaRPr lang="en-US"/>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5541550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C71CACF-9C22-4F9E-A2BE-A173B8E112C1}" type="datetimeFigureOut">
              <a:rPr lang="en-US" smtClean="0"/>
              <a:t>11/28/2022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726A2BC-B7BD-47A4-8957-B2094C5BECEC}" type="slidenum">
              <a:rPr lang="en-US" smtClean="0"/>
              <a:t>‹#›</a:t>
            </a:fld>
            <a:endParaRPr lang="en-US"/>
          </a:p>
        </p:txBody>
      </p:sp>
    </p:spTree>
    <p:extLst>
      <p:ext uri="{BB962C8B-B14F-4D97-AF65-F5344CB8AC3E}">
        <p14:creationId xmlns:p14="http://schemas.microsoft.com/office/powerpoint/2010/main" val="11181207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en-US"/>
              <a:t>Click to edit Master title style</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2C71CACF-9C22-4F9E-A2BE-A173B8E112C1}" type="datetimeFigureOut">
              <a:rPr lang="en-US" smtClean="0"/>
              <a:t>11/28/2022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726A2BC-B7BD-47A4-8957-B2094C5BECEC}" type="slidenum">
              <a:rPr lang="en-US" smtClean="0"/>
              <a:t>‹#›</a:t>
            </a:fld>
            <a:endParaRPr lang="en-US"/>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7934040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2C71CACF-9C22-4F9E-A2BE-A173B8E112C1}" type="datetimeFigureOut">
              <a:rPr lang="en-US" smtClean="0"/>
              <a:t>11/28/2022</a:t>
            </a:fld>
            <a:endParaRPr lang="en-US"/>
          </a:p>
        </p:txBody>
      </p:sp>
      <p:sp>
        <p:nvSpPr>
          <p:cNvPr id="6" name="Footer Placeholder 5"/>
          <p:cNvSpPr>
            <a:spLocks noGrp="1"/>
          </p:cNvSpPr>
          <p:nvPr>
            <p:ph type="ftr" sz="quarter" idx="11"/>
          </p:nvPr>
        </p:nvSpPr>
        <p:spPr>
          <a:xfrm>
            <a:off x="1447382" y="318640"/>
            <a:ext cx="5541004" cy="320931"/>
          </a:xfrm>
        </p:spPr>
        <p:txBody>
          <a:bodyPr/>
          <a:lstStyle/>
          <a:p>
            <a:endParaRPr lang="en-US"/>
          </a:p>
        </p:txBody>
      </p:sp>
      <p:sp>
        <p:nvSpPr>
          <p:cNvPr id="7" name="Slide Number Placeholder 6"/>
          <p:cNvSpPr>
            <a:spLocks noGrp="1"/>
          </p:cNvSpPr>
          <p:nvPr>
            <p:ph type="sldNum" sz="quarter" idx="12"/>
          </p:nvPr>
        </p:nvSpPr>
        <p:spPr/>
        <p:txBody>
          <a:bodyPr/>
          <a:lstStyle/>
          <a:p>
            <a:fld id="{0726A2BC-B7BD-47A4-8957-B2094C5BECEC}" type="slidenum">
              <a:rPr lang="en-US" smtClean="0"/>
              <a:t>‹#›</a:t>
            </a:fld>
            <a:endParaRPr lang="en-US"/>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0332033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2C71CACF-9C22-4F9E-A2BE-A173B8E112C1}" type="datetimeFigureOut">
              <a:rPr lang="en-US" smtClean="0"/>
              <a:t>11/28/2022</a:t>
            </a:fld>
            <a:endParaRPr lang="en-US"/>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0726A2BC-B7BD-47A4-8957-B2094C5BECEC}" type="slidenum">
              <a:rPr lang="en-US" smtClean="0"/>
              <a:t>‹#›</a:t>
            </a:fld>
            <a:endParaRPr lang="en-US"/>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37401384"/>
      </p:ext>
    </p:extLst>
  </p:cSld>
  <p:clrMap bg1="lt1" tx1="dk1" bg2="lt2" tx2="dk2" accent1="accent1" accent2="accent2" accent3="accent3" accent4="accent4" accent5="accent5" accent6="accent6" hlink="hlink" folHlink="folHlink"/>
  <p:sldLayoutIdLst>
    <p:sldLayoutId id="2147483764" r:id="rId1"/>
    <p:sldLayoutId id="2147483765" r:id="rId2"/>
    <p:sldLayoutId id="2147483766" r:id="rId3"/>
    <p:sldLayoutId id="2147483767" r:id="rId4"/>
    <p:sldLayoutId id="2147483768" r:id="rId5"/>
    <p:sldLayoutId id="2147483769" r:id="rId6"/>
    <p:sldLayoutId id="2147483770" r:id="rId7"/>
    <p:sldLayoutId id="2147483771" r:id="rId8"/>
    <p:sldLayoutId id="2147483772" r:id="rId9"/>
    <p:sldLayoutId id="2147483773" r:id="rId10"/>
    <p:sldLayoutId id="2147483774" r:id="rId11"/>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tint val="90000"/>
            <a:shade val="97000"/>
            <a:satMod val="13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CF411A-209B-49BD-98B3-463F113A64D2}"/>
              </a:ext>
            </a:extLst>
          </p:cNvPr>
          <p:cNvSpPr>
            <a:spLocks noGrp="1"/>
          </p:cNvSpPr>
          <p:nvPr>
            <p:ph type="ctrTitle"/>
          </p:nvPr>
        </p:nvSpPr>
        <p:spPr>
          <a:xfrm>
            <a:off x="4348952" y="643467"/>
            <a:ext cx="7172487" cy="5054008"/>
          </a:xfrm>
        </p:spPr>
        <p:txBody>
          <a:bodyPr anchor="ctr">
            <a:normAutofit/>
          </a:bodyPr>
          <a:lstStyle/>
          <a:p>
            <a:r>
              <a:rPr lang="en-US" sz="6600">
                <a:solidFill>
                  <a:schemeClr val="tx2"/>
                </a:solidFill>
              </a:rPr>
              <a:t>Traumatic Brain Injury (TBI) DC 8045</a:t>
            </a:r>
          </a:p>
        </p:txBody>
      </p:sp>
      <p:sp>
        <p:nvSpPr>
          <p:cNvPr id="3" name="Subtitle 2">
            <a:extLst>
              <a:ext uri="{FF2B5EF4-FFF2-40B4-BE49-F238E27FC236}">
                <a16:creationId xmlns:a16="http://schemas.microsoft.com/office/drawing/2014/main" id="{DCC3B0F3-EAEA-480A-9CF8-3CE062DB034A}"/>
              </a:ext>
            </a:extLst>
          </p:cNvPr>
          <p:cNvSpPr>
            <a:spLocks noGrp="1"/>
          </p:cNvSpPr>
          <p:nvPr>
            <p:ph type="subTitle" idx="1"/>
          </p:nvPr>
        </p:nvSpPr>
        <p:spPr>
          <a:xfrm>
            <a:off x="423299" y="643467"/>
            <a:ext cx="3311856" cy="5054008"/>
          </a:xfrm>
        </p:spPr>
        <p:txBody>
          <a:bodyPr anchor="ctr">
            <a:normAutofit/>
          </a:bodyPr>
          <a:lstStyle/>
          <a:p>
            <a:pPr algn="r"/>
            <a:r>
              <a:rPr lang="en-US">
                <a:solidFill>
                  <a:schemeClr val="tx1"/>
                </a:solidFill>
              </a:rPr>
              <a:t>By Kevin Bowen</a:t>
            </a:r>
          </a:p>
        </p:txBody>
      </p:sp>
    </p:spTree>
    <p:extLst>
      <p:ext uri="{BB962C8B-B14F-4D97-AF65-F5344CB8AC3E}">
        <p14:creationId xmlns:p14="http://schemas.microsoft.com/office/powerpoint/2010/main" val="29073662"/>
      </p:ext>
    </p:extLst>
  </p:cSld>
  <p:clrMapOvr>
    <a:overrideClrMapping bg1="dk1" tx1="lt1" bg2="dk2" tx2="lt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F1EEC4-5146-4397-94C6-91E80F11D36B}"/>
              </a:ext>
            </a:extLst>
          </p:cNvPr>
          <p:cNvSpPr>
            <a:spLocks noGrp="1"/>
          </p:cNvSpPr>
          <p:nvPr>
            <p:ph type="title"/>
          </p:nvPr>
        </p:nvSpPr>
        <p:spPr>
          <a:xfrm>
            <a:off x="1371599" y="294538"/>
            <a:ext cx="9895951" cy="1033669"/>
          </a:xfrm>
        </p:spPr>
        <p:txBody>
          <a:bodyPr>
            <a:normAutofit fontScale="90000"/>
          </a:bodyPr>
          <a:lstStyle/>
          <a:p>
            <a:r>
              <a:rPr lang="en-US" sz="4000" dirty="0"/>
              <a:t>8045 Residuals of traumatic brain injury (TBI):</a:t>
            </a:r>
          </a:p>
        </p:txBody>
      </p:sp>
      <p:sp>
        <p:nvSpPr>
          <p:cNvPr id="3" name="Content Placeholder 2">
            <a:extLst>
              <a:ext uri="{FF2B5EF4-FFF2-40B4-BE49-F238E27FC236}">
                <a16:creationId xmlns:a16="http://schemas.microsoft.com/office/drawing/2014/main" id="{7C62699B-D5BE-4C05-BBFE-8E523A6FBE64}"/>
              </a:ext>
            </a:extLst>
          </p:cNvPr>
          <p:cNvSpPr>
            <a:spLocks noGrp="1"/>
          </p:cNvSpPr>
          <p:nvPr>
            <p:ph idx="1"/>
          </p:nvPr>
        </p:nvSpPr>
        <p:spPr>
          <a:xfrm>
            <a:off x="1371599" y="2318197"/>
            <a:ext cx="9724031" cy="3683358"/>
          </a:xfrm>
        </p:spPr>
        <p:txBody>
          <a:bodyPr anchor="ctr">
            <a:normAutofit lnSpcReduction="10000"/>
          </a:bodyPr>
          <a:lstStyle/>
          <a:p>
            <a:pPr marL="0" indent="0">
              <a:buNone/>
            </a:pPr>
            <a:r>
              <a:rPr lang="en-US" sz="1700" u="sng"/>
              <a:t>Evaluation of Cognitive Impairment and Subjective Symptoms:</a:t>
            </a:r>
          </a:p>
          <a:p>
            <a:pPr marL="0" indent="0">
              <a:buNone/>
            </a:pPr>
            <a:endParaRPr lang="en-US" sz="1700" u="sng"/>
          </a:p>
          <a:p>
            <a:pPr marL="0" indent="0">
              <a:buNone/>
            </a:pPr>
            <a:r>
              <a:rPr lang="en-US" sz="1700"/>
              <a:t>The table titled “Evaluation of Cognitive Impairment and Other Residuals of TBI Not Otherwise Classified” contains 10 important facets of TBI related to cognitive impairment and subjective symptoms. It provides criteria for levels of impairment for each facet, as appropriate, ranging from 0 to 3, and a 5th level, the highest level of impairment, labeled “total.” However, not every facet has every level of severity. The Consciousness facet, for example, does not provide for an impairment level other than “total,” since any level of impaired consciousness would be totally disabling. Assign a 100-percent evaluation if “total” is the level of evaluation for one or more facets. If no facet is evaluated as “total,” assign the overall percentage evaluation based on the level of the highest facet as follows: 0 = 0 percent; 1 = 10 percent; 2 = 40 percent; and 3 = 70 percent. For example, assign a 70 percent evaluation if 3 is the highest level of evaluation for any facet.</a:t>
            </a:r>
          </a:p>
        </p:txBody>
      </p:sp>
    </p:spTree>
    <p:extLst>
      <p:ext uri="{BB962C8B-B14F-4D97-AF65-F5344CB8AC3E}">
        <p14:creationId xmlns:p14="http://schemas.microsoft.com/office/powerpoint/2010/main" val="149736452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9A74F2-70B9-463D-AF18-B882EC2DC899}"/>
              </a:ext>
            </a:extLst>
          </p:cNvPr>
          <p:cNvSpPr>
            <a:spLocks noGrp="1"/>
          </p:cNvSpPr>
          <p:nvPr>
            <p:ph type="title"/>
          </p:nvPr>
        </p:nvSpPr>
        <p:spPr>
          <a:xfrm>
            <a:off x="1371599" y="294538"/>
            <a:ext cx="9895951" cy="1033669"/>
          </a:xfrm>
        </p:spPr>
        <p:txBody>
          <a:bodyPr>
            <a:normAutofit/>
          </a:bodyPr>
          <a:lstStyle/>
          <a:p>
            <a:r>
              <a:rPr lang="en-US" sz="3400" dirty="0"/>
              <a:t>Evaluation of Cognitive Impairment and Subjective Symptoms</a:t>
            </a:r>
          </a:p>
        </p:txBody>
      </p:sp>
      <p:sp>
        <p:nvSpPr>
          <p:cNvPr id="3" name="Content Placeholder 2">
            <a:extLst>
              <a:ext uri="{FF2B5EF4-FFF2-40B4-BE49-F238E27FC236}">
                <a16:creationId xmlns:a16="http://schemas.microsoft.com/office/drawing/2014/main" id="{5803D22F-FF1B-4BE5-AD27-2662D5C33BAE}"/>
              </a:ext>
            </a:extLst>
          </p:cNvPr>
          <p:cNvSpPr>
            <a:spLocks noGrp="1"/>
          </p:cNvSpPr>
          <p:nvPr>
            <p:ph idx="1"/>
          </p:nvPr>
        </p:nvSpPr>
        <p:spPr>
          <a:xfrm>
            <a:off x="1371599" y="2318197"/>
            <a:ext cx="9724031" cy="3683358"/>
          </a:xfrm>
        </p:spPr>
        <p:txBody>
          <a:bodyPr anchor="ctr">
            <a:normAutofit/>
          </a:bodyPr>
          <a:lstStyle/>
          <a:p>
            <a:pPr marL="0" indent="0">
              <a:buNone/>
            </a:pPr>
            <a:r>
              <a:rPr lang="en-US" sz="2000"/>
              <a:t>Note (1): There may be an overlap of manifestations of conditions evaluated under the table titled “Evaluation Of Cognitive Impairment And Other Residuals Of TBI Not Otherwise Classified” with manifestations of a comorbid mental or neurologic or other physical disorder that can be separately evaluated under another diagnostic code. In such cases, do not assign more than one evaluation based on the same manifestations. If the manifestations of two or more conditions cannot be clearly separated, assign a single evaluation under whichever set of diagnostic criteria allows the better assessment of overall impaired functioning due to both conditions. However, if the manifestations are clearly separable, assign a separate evaluation for each condition.</a:t>
            </a:r>
          </a:p>
        </p:txBody>
      </p:sp>
    </p:spTree>
    <p:extLst>
      <p:ext uri="{BB962C8B-B14F-4D97-AF65-F5344CB8AC3E}">
        <p14:creationId xmlns:p14="http://schemas.microsoft.com/office/powerpoint/2010/main" val="47011450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C072A2-C6CC-4A05-B6DE-7EA5CBCB1ABF}"/>
              </a:ext>
            </a:extLst>
          </p:cNvPr>
          <p:cNvSpPr>
            <a:spLocks noGrp="1"/>
          </p:cNvSpPr>
          <p:nvPr>
            <p:ph type="title"/>
          </p:nvPr>
        </p:nvSpPr>
        <p:spPr>
          <a:xfrm>
            <a:off x="1371599" y="294538"/>
            <a:ext cx="9895951" cy="1033669"/>
          </a:xfrm>
        </p:spPr>
        <p:txBody>
          <a:bodyPr>
            <a:normAutofit/>
          </a:bodyPr>
          <a:lstStyle/>
          <a:p>
            <a:r>
              <a:rPr lang="en-US" sz="3400" dirty="0"/>
              <a:t>Evaluation of Cognitive Impairment and Subjective Symptoms</a:t>
            </a:r>
          </a:p>
        </p:txBody>
      </p:sp>
      <p:sp>
        <p:nvSpPr>
          <p:cNvPr id="3" name="Content Placeholder 2">
            <a:extLst>
              <a:ext uri="{FF2B5EF4-FFF2-40B4-BE49-F238E27FC236}">
                <a16:creationId xmlns:a16="http://schemas.microsoft.com/office/drawing/2014/main" id="{8318E606-D9D4-43CF-AF7B-97769D8EC6A2}"/>
              </a:ext>
            </a:extLst>
          </p:cNvPr>
          <p:cNvSpPr>
            <a:spLocks noGrp="1"/>
          </p:cNvSpPr>
          <p:nvPr>
            <p:ph idx="1"/>
          </p:nvPr>
        </p:nvSpPr>
        <p:spPr>
          <a:xfrm>
            <a:off x="1371599" y="2318197"/>
            <a:ext cx="9724031" cy="3683358"/>
          </a:xfrm>
        </p:spPr>
        <p:txBody>
          <a:bodyPr anchor="ctr">
            <a:normAutofit/>
          </a:bodyPr>
          <a:lstStyle/>
          <a:p>
            <a:pPr marL="0" indent="0">
              <a:buNone/>
            </a:pPr>
            <a:r>
              <a:rPr lang="en-US" sz="2000"/>
              <a:t>Note (2): Symptoms listed as examples at certain evaluation levels in the table are only examples and are not symptoms that must be present in order to assign a particular evaluation.</a:t>
            </a:r>
          </a:p>
        </p:txBody>
      </p:sp>
    </p:spTree>
    <p:extLst>
      <p:ext uri="{BB962C8B-B14F-4D97-AF65-F5344CB8AC3E}">
        <p14:creationId xmlns:p14="http://schemas.microsoft.com/office/powerpoint/2010/main" val="271829107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20F1AE-6EEC-4972-94A2-8EE899FEF3A2}"/>
              </a:ext>
            </a:extLst>
          </p:cNvPr>
          <p:cNvSpPr>
            <a:spLocks noGrp="1"/>
          </p:cNvSpPr>
          <p:nvPr>
            <p:ph type="title"/>
          </p:nvPr>
        </p:nvSpPr>
        <p:spPr>
          <a:xfrm>
            <a:off x="1371599" y="339610"/>
            <a:ext cx="9895951" cy="1033669"/>
          </a:xfrm>
        </p:spPr>
        <p:txBody>
          <a:bodyPr>
            <a:normAutofit/>
          </a:bodyPr>
          <a:lstStyle/>
          <a:p>
            <a:r>
              <a:rPr lang="en-US" sz="3400" dirty="0"/>
              <a:t>Evaluation of Cognitive Impairment and Subjective Symptoms</a:t>
            </a:r>
          </a:p>
        </p:txBody>
      </p:sp>
      <p:sp>
        <p:nvSpPr>
          <p:cNvPr id="3" name="Content Placeholder 2">
            <a:extLst>
              <a:ext uri="{FF2B5EF4-FFF2-40B4-BE49-F238E27FC236}">
                <a16:creationId xmlns:a16="http://schemas.microsoft.com/office/drawing/2014/main" id="{20A3688C-0FC8-4B47-8A04-532201F7D2AF}"/>
              </a:ext>
            </a:extLst>
          </p:cNvPr>
          <p:cNvSpPr>
            <a:spLocks noGrp="1"/>
          </p:cNvSpPr>
          <p:nvPr>
            <p:ph idx="1"/>
          </p:nvPr>
        </p:nvSpPr>
        <p:spPr>
          <a:xfrm>
            <a:off x="1371599" y="2318197"/>
            <a:ext cx="9724031" cy="3683358"/>
          </a:xfrm>
        </p:spPr>
        <p:txBody>
          <a:bodyPr anchor="ctr">
            <a:normAutofit/>
          </a:bodyPr>
          <a:lstStyle/>
          <a:p>
            <a:pPr marL="0" indent="0">
              <a:buNone/>
            </a:pPr>
            <a:r>
              <a:rPr lang="en-US" sz="2000"/>
              <a:t>Note (3): “Instrumental activities of daily living” refers to activities other than self-care that are needed for independent living, such as meal preparation, doing housework and other chores, shopping, traveling, doing laundry, being responsible for one's own medications, and using a telephone. These activities are distinguished from “Activities of daily living,” which refers to basic self-care and includes bathing or showering, dressing, eating, getting in or out of bed or a chair, and using the toilet.</a:t>
            </a:r>
          </a:p>
        </p:txBody>
      </p:sp>
    </p:spTree>
    <p:extLst>
      <p:ext uri="{BB962C8B-B14F-4D97-AF65-F5344CB8AC3E}">
        <p14:creationId xmlns:p14="http://schemas.microsoft.com/office/powerpoint/2010/main" val="202275227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557AA2-37C0-4BDF-A2D9-5AEA27858438}"/>
              </a:ext>
            </a:extLst>
          </p:cNvPr>
          <p:cNvSpPr>
            <a:spLocks noGrp="1"/>
          </p:cNvSpPr>
          <p:nvPr>
            <p:ph type="title"/>
          </p:nvPr>
        </p:nvSpPr>
        <p:spPr>
          <a:xfrm>
            <a:off x="1371599" y="294538"/>
            <a:ext cx="9895951" cy="1033669"/>
          </a:xfrm>
        </p:spPr>
        <p:txBody>
          <a:bodyPr>
            <a:normAutofit/>
          </a:bodyPr>
          <a:lstStyle/>
          <a:p>
            <a:r>
              <a:rPr lang="en-US" sz="3400" dirty="0"/>
              <a:t>Evaluation of Cognitive Impairment and Subjective Symptoms</a:t>
            </a:r>
          </a:p>
        </p:txBody>
      </p:sp>
      <p:sp>
        <p:nvSpPr>
          <p:cNvPr id="3" name="Content Placeholder 2">
            <a:extLst>
              <a:ext uri="{FF2B5EF4-FFF2-40B4-BE49-F238E27FC236}">
                <a16:creationId xmlns:a16="http://schemas.microsoft.com/office/drawing/2014/main" id="{3D02E8DB-987A-4A3C-88FD-D0B372959BD2}"/>
              </a:ext>
            </a:extLst>
          </p:cNvPr>
          <p:cNvSpPr>
            <a:spLocks noGrp="1"/>
          </p:cNvSpPr>
          <p:nvPr>
            <p:ph idx="1"/>
          </p:nvPr>
        </p:nvSpPr>
        <p:spPr>
          <a:xfrm>
            <a:off x="1371599" y="2318197"/>
            <a:ext cx="9724031" cy="3683358"/>
          </a:xfrm>
        </p:spPr>
        <p:txBody>
          <a:bodyPr anchor="ctr">
            <a:normAutofit/>
          </a:bodyPr>
          <a:lstStyle/>
          <a:p>
            <a:pPr marL="0" indent="0">
              <a:buNone/>
            </a:pPr>
            <a:r>
              <a:rPr lang="en-US" sz="2000"/>
              <a:t>Note (4): The terms “mild,” “moderate,” and “severe” TBI, which may appear in medical records, refer to a classification of TBI made at, or close to, the time of injury rather than to the current level of functioning. This classification does not affect the rating assigned under diagnostic code 8045.</a:t>
            </a:r>
          </a:p>
        </p:txBody>
      </p:sp>
    </p:spTree>
    <p:extLst>
      <p:ext uri="{BB962C8B-B14F-4D97-AF65-F5344CB8AC3E}">
        <p14:creationId xmlns:p14="http://schemas.microsoft.com/office/powerpoint/2010/main" val="412093534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66315E-75F0-49FE-A3F3-01593C464C5F}"/>
              </a:ext>
            </a:extLst>
          </p:cNvPr>
          <p:cNvSpPr>
            <a:spLocks noGrp="1"/>
          </p:cNvSpPr>
          <p:nvPr>
            <p:ph type="title"/>
          </p:nvPr>
        </p:nvSpPr>
        <p:spPr>
          <a:xfrm>
            <a:off x="1371599" y="294538"/>
            <a:ext cx="9895951" cy="1033669"/>
          </a:xfrm>
        </p:spPr>
        <p:txBody>
          <a:bodyPr>
            <a:normAutofit/>
          </a:bodyPr>
          <a:lstStyle/>
          <a:p>
            <a:r>
              <a:rPr lang="en-US" sz="3400" dirty="0"/>
              <a:t>Evaluation of Cognitive Impairment and Subjective Symptoms</a:t>
            </a:r>
          </a:p>
        </p:txBody>
      </p:sp>
      <p:sp>
        <p:nvSpPr>
          <p:cNvPr id="3" name="Content Placeholder 2">
            <a:extLst>
              <a:ext uri="{FF2B5EF4-FFF2-40B4-BE49-F238E27FC236}">
                <a16:creationId xmlns:a16="http://schemas.microsoft.com/office/drawing/2014/main" id="{FC4B2FE8-5C6A-49A0-99AE-52AEEBDC3688}"/>
              </a:ext>
            </a:extLst>
          </p:cNvPr>
          <p:cNvSpPr>
            <a:spLocks noGrp="1"/>
          </p:cNvSpPr>
          <p:nvPr>
            <p:ph idx="1"/>
          </p:nvPr>
        </p:nvSpPr>
        <p:spPr>
          <a:xfrm>
            <a:off x="1371599" y="2318197"/>
            <a:ext cx="9724031" cy="3683358"/>
          </a:xfrm>
        </p:spPr>
        <p:txBody>
          <a:bodyPr anchor="ctr">
            <a:normAutofit lnSpcReduction="10000"/>
          </a:bodyPr>
          <a:lstStyle/>
          <a:p>
            <a:pPr marL="0" indent="0">
              <a:buNone/>
            </a:pPr>
            <a:r>
              <a:rPr lang="en-US" sz="2000"/>
              <a:t>Note (5): A veteran whose residuals of TBI are rated under a version of § 4.124a, diagnostic code 8045, in effect before October 23, 2008 may request review under diagnostic code 8045, irrespective of whether his or her disability has worsened since the last review. VA will review that veteran's disability rating to determine whether the veteran may be entitled to a higher disability rating under diagnostic code 8045. A request for review pursuant to this note will be treated as a claim for an increased rating for purposes of determining the effective date of an increased rating awarded as a result of such review; however, in no case will the award be effective before October 23, 2008. For the purposes of determining the effective date of an increased rating awarded as a result of such review, VA will apply 38 CFR 3.114, if applicable.</a:t>
            </a:r>
          </a:p>
        </p:txBody>
      </p:sp>
    </p:spTree>
    <p:extLst>
      <p:ext uri="{BB962C8B-B14F-4D97-AF65-F5344CB8AC3E}">
        <p14:creationId xmlns:p14="http://schemas.microsoft.com/office/powerpoint/2010/main" val="425078467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0712A1-DCCC-4BD4-876E-4BD6C9DEE559}"/>
              </a:ext>
            </a:extLst>
          </p:cNvPr>
          <p:cNvSpPr>
            <a:spLocks noGrp="1"/>
          </p:cNvSpPr>
          <p:nvPr>
            <p:ph type="title"/>
          </p:nvPr>
        </p:nvSpPr>
        <p:spPr>
          <a:xfrm>
            <a:off x="1872455" y="212635"/>
            <a:ext cx="8761413" cy="104606"/>
          </a:xfrm>
          <a:solidFill>
            <a:schemeClr val="bg1"/>
          </a:solidFill>
        </p:spPr>
        <p:txBody>
          <a:bodyPr>
            <a:noAutofit/>
          </a:bodyPr>
          <a:lstStyle/>
          <a:p>
            <a:r>
              <a:rPr lang="en-US" sz="3200" dirty="0"/>
              <a:t>Evaluation of Cognitive Impairment and Other Residuals of TBI Not Otherwise Classified</a:t>
            </a:r>
          </a:p>
        </p:txBody>
      </p:sp>
      <p:pic>
        <p:nvPicPr>
          <p:cNvPr id="5" name="Content Placeholder 4">
            <a:extLst>
              <a:ext uri="{FF2B5EF4-FFF2-40B4-BE49-F238E27FC236}">
                <a16:creationId xmlns:a16="http://schemas.microsoft.com/office/drawing/2014/main" id="{869E8760-C954-48A2-83B4-123F7472EC93}"/>
              </a:ext>
            </a:extLst>
          </p:cNvPr>
          <p:cNvPicPr>
            <a:picLocks noGrp="1" noChangeAspect="1"/>
          </p:cNvPicPr>
          <p:nvPr>
            <p:ph idx="1"/>
          </p:nvPr>
        </p:nvPicPr>
        <p:blipFill>
          <a:blip r:embed="rId2"/>
          <a:stretch>
            <a:fillRect/>
          </a:stretch>
        </p:blipFill>
        <p:spPr>
          <a:xfrm>
            <a:off x="2648932" y="2016125"/>
            <a:ext cx="6267456" cy="4059072"/>
          </a:xfrm>
        </p:spPr>
      </p:pic>
    </p:spTree>
    <p:extLst>
      <p:ext uri="{BB962C8B-B14F-4D97-AF65-F5344CB8AC3E}">
        <p14:creationId xmlns:p14="http://schemas.microsoft.com/office/powerpoint/2010/main" val="320181403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A8A338-4860-45F3-869D-D9BF1D721B99}"/>
              </a:ext>
            </a:extLst>
          </p:cNvPr>
          <p:cNvSpPr>
            <a:spLocks noGrp="1"/>
          </p:cNvSpPr>
          <p:nvPr>
            <p:ph type="title"/>
          </p:nvPr>
        </p:nvSpPr>
        <p:spPr/>
        <p:txBody>
          <a:bodyPr>
            <a:normAutofit fontScale="90000"/>
          </a:bodyPr>
          <a:lstStyle/>
          <a:p>
            <a:r>
              <a:rPr lang="en-US" sz="3200" dirty="0"/>
              <a:t>Evaluation of Cognitive Impairment and Other Residuals of TBI Not Otherwise Classified</a:t>
            </a:r>
          </a:p>
        </p:txBody>
      </p:sp>
      <p:pic>
        <p:nvPicPr>
          <p:cNvPr id="5" name="Content Placeholder 4">
            <a:extLst>
              <a:ext uri="{FF2B5EF4-FFF2-40B4-BE49-F238E27FC236}">
                <a16:creationId xmlns:a16="http://schemas.microsoft.com/office/drawing/2014/main" id="{C20F3015-FC95-42C1-989B-BA9193B3BDDA}"/>
              </a:ext>
            </a:extLst>
          </p:cNvPr>
          <p:cNvPicPr>
            <a:picLocks noGrp="1" noChangeAspect="1"/>
          </p:cNvPicPr>
          <p:nvPr>
            <p:ph idx="1"/>
          </p:nvPr>
        </p:nvPicPr>
        <p:blipFill rotWithShape="1">
          <a:blip r:embed="rId2"/>
          <a:srcRect t="13698"/>
          <a:stretch/>
        </p:blipFill>
        <p:spPr>
          <a:xfrm>
            <a:off x="2762054" y="2000375"/>
            <a:ext cx="6972065" cy="3947938"/>
          </a:xfrm>
        </p:spPr>
      </p:pic>
    </p:spTree>
    <p:extLst>
      <p:ext uri="{BB962C8B-B14F-4D97-AF65-F5344CB8AC3E}">
        <p14:creationId xmlns:p14="http://schemas.microsoft.com/office/powerpoint/2010/main" val="291569049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B4C49D-B588-4E9A-BAA2-51E81FD36005}"/>
              </a:ext>
            </a:extLst>
          </p:cNvPr>
          <p:cNvSpPr>
            <a:spLocks noGrp="1"/>
          </p:cNvSpPr>
          <p:nvPr>
            <p:ph type="title"/>
          </p:nvPr>
        </p:nvSpPr>
        <p:spPr/>
        <p:txBody>
          <a:bodyPr>
            <a:normAutofit fontScale="90000"/>
          </a:bodyPr>
          <a:lstStyle/>
          <a:p>
            <a:r>
              <a:rPr lang="en-US" sz="3200" dirty="0"/>
              <a:t>Evaluation of Cognitive Impairment and Other Residuals of TBI Not Otherwise Classified</a:t>
            </a:r>
          </a:p>
        </p:txBody>
      </p:sp>
      <p:pic>
        <p:nvPicPr>
          <p:cNvPr id="5" name="Content Placeholder 4">
            <a:extLst>
              <a:ext uri="{FF2B5EF4-FFF2-40B4-BE49-F238E27FC236}">
                <a16:creationId xmlns:a16="http://schemas.microsoft.com/office/drawing/2014/main" id="{C7D803F4-2CF9-4BD3-AC75-73BBFD51EB10}"/>
              </a:ext>
            </a:extLst>
          </p:cNvPr>
          <p:cNvPicPr>
            <a:picLocks noGrp="1" noChangeAspect="1"/>
          </p:cNvPicPr>
          <p:nvPr>
            <p:ph idx="1"/>
          </p:nvPr>
        </p:nvPicPr>
        <p:blipFill>
          <a:blip r:embed="rId2"/>
          <a:stretch>
            <a:fillRect/>
          </a:stretch>
        </p:blipFill>
        <p:spPr>
          <a:xfrm>
            <a:off x="1124320" y="2809187"/>
            <a:ext cx="9490396" cy="1607728"/>
          </a:xfrm>
        </p:spPr>
      </p:pic>
    </p:spTree>
    <p:extLst>
      <p:ext uri="{BB962C8B-B14F-4D97-AF65-F5344CB8AC3E}">
        <p14:creationId xmlns:p14="http://schemas.microsoft.com/office/powerpoint/2010/main" val="213541996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4D95A7-BEDB-443F-B6BD-5875798A98DC}"/>
              </a:ext>
            </a:extLst>
          </p:cNvPr>
          <p:cNvSpPr>
            <a:spLocks noGrp="1"/>
          </p:cNvSpPr>
          <p:nvPr>
            <p:ph type="title"/>
          </p:nvPr>
        </p:nvSpPr>
        <p:spPr/>
        <p:txBody>
          <a:bodyPr>
            <a:normAutofit fontScale="90000"/>
          </a:bodyPr>
          <a:lstStyle/>
          <a:p>
            <a:r>
              <a:rPr lang="en-US" sz="3200" dirty="0"/>
              <a:t>Evaluation of Cognitive Impairment and Other Residuals of TBI Not Otherwise Classified</a:t>
            </a:r>
          </a:p>
        </p:txBody>
      </p:sp>
      <p:pic>
        <p:nvPicPr>
          <p:cNvPr id="5" name="Content Placeholder 4">
            <a:extLst>
              <a:ext uri="{FF2B5EF4-FFF2-40B4-BE49-F238E27FC236}">
                <a16:creationId xmlns:a16="http://schemas.microsoft.com/office/drawing/2014/main" id="{75634E7E-3B02-4E88-BA8C-337B24AF1A96}"/>
              </a:ext>
            </a:extLst>
          </p:cNvPr>
          <p:cNvPicPr>
            <a:picLocks noGrp="1" noChangeAspect="1"/>
          </p:cNvPicPr>
          <p:nvPr>
            <p:ph idx="1"/>
          </p:nvPr>
        </p:nvPicPr>
        <p:blipFill>
          <a:blip r:embed="rId2"/>
          <a:stretch>
            <a:fillRect/>
          </a:stretch>
        </p:blipFill>
        <p:spPr>
          <a:xfrm>
            <a:off x="1665752" y="2512046"/>
            <a:ext cx="9268914" cy="2974353"/>
          </a:xfrm>
        </p:spPr>
      </p:pic>
    </p:spTree>
    <p:extLst>
      <p:ext uri="{BB962C8B-B14F-4D97-AF65-F5344CB8AC3E}">
        <p14:creationId xmlns:p14="http://schemas.microsoft.com/office/powerpoint/2010/main" val="20064429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satMod val="92000"/>
                <a:lumMod val="120000"/>
              </a:schemeClr>
            </a:gs>
            <a:gs pos="100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3B0CB5-0DD5-4D02-9301-E9857704E2C7}"/>
              </a:ext>
            </a:extLst>
          </p:cNvPr>
          <p:cNvSpPr>
            <a:spLocks noGrp="1"/>
          </p:cNvSpPr>
          <p:nvPr>
            <p:ph type="title"/>
          </p:nvPr>
        </p:nvSpPr>
        <p:spPr>
          <a:xfrm>
            <a:off x="1843391" y="624110"/>
            <a:ext cx="9383408" cy="1280890"/>
          </a:xfrm>
        </p:spPr>
        <p:txBody>
          <a:bodyPr>
            <a:normAutofit/>
          </a:bodyPr>
          <a:lstStyle/>
          <a:p>
            <a:r>
              <a:rPr lang="en-US" dirty="0"/>
              <a:t>What is a Traumatic Brain Injury (TBI)</a:t>
            </a:r>
          </a:p>
        </p:txBody>
      </p:sp>
      <p:sp>
        <p:nvSpPr>
          <p:cNvPr id="3" name="Content Placeholder 2">
            <a:extLst>
              <a:ext uri="{FF2B5EF4-FFF2-40B4-BE49-F238E27FC236}">
                <a16:creationId xmlns:a16="http://schemas.microsoft.com/office/drawing/2014/main" id="{E114A83B-3ECB-469F-ADDC-916A37AAEA8B}"/>
              </a:ext>
            </a:extLst>
          </p:cNvPr>
          <p:cNvSpPr>
            <a:spLocks noGrp="1"/>
          </p:cNvSpPr>
          <p:nvPr>
            <p:ph idx="1"/>
          </p:nvPr>
        </p:nvSpPr>
        <p:spPr>
          <a:xfrm>
            <a:off x="1843392" y="2623930"/>
            <a:ext cx="9383408" cy="3287292"/>
          </a:xfrm>
        </p:spPr>
        <p:txBody>
          <a:bodyPr>
            <a:normAutofit fontScale="85000" lnSpcReduction="10000"/>
          </a:bodyPr>
          <a:lstStyle/>
          <a:p>
            <a:pPr marL="0" indent="0">
              <a:buNone/>
            </a:pPr>
            <a:r>
              <a:rPr lang="en-US" b="1" i="0">
                <a:effectLst/>
                <a:latin typeface="Open Sans" panose="020B0606030504020204" pitchFamily="34" charset="0"/>
              </a:rPr>
              <a:t>§ 4.124a Schedule of ratings - neurological conditions and convulsive disorders.</a:t>
            </a:r>
          </a:p>
          <a:p>
            <a:r>
              <a:rPr lang="en-US" b="0" i="0">
                <a:effectLst/>
                <a:latin typeface="Open Sans" panose="020B0606030504020204" pitchFamily="34" charset="0"/>
              </a:rPr>
              <a:t>[With the exceptions noted, disability from the following diseases and their residuals may be rated from 10 percent to 100 percent in proportion to the impairment of motor, sensory, or mental function. Consider especially psychotic manifestations, complete or partial loss of use of one or more extremities, speech disturbances, impairment of vision, disturbances of gait, tremors, visceral manifestations, etc., referring to the appropriate bodily system of the schedule. With partial loss of use of one or more extremities from neurological lesions, rate by comparison with the mild, moderate, severe, or complete paralysis of peripheral nerves]</a:t>
            </a:r>
          </a:p>
          <a:p>
            <a:endParaRPr lang="en-US"/>
          </a:p>
        </p:txBody>
      </p:sp>
    </p:spTree>
    <p:extLst>
      <p:ext uri="{BB962C8B-B14F-4D97-AF65-F5344CB8AC3E}">
        <p14:creationId xmlns:p14="http://schemas.microsoft.com/office/powerpoint/2010/main" val="404711082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314967-5CB3-4E48-A1A7-AE56820E99E5}"/>
              </a:ext>
            </a:extLst>
          </p:cNvPr>
          <p:cNvSpPr>
            <a:spLocks noGrp="1"/>
          </p:cNvSpPr>
          <p:nvPr>
            <p:ph type="title"/>
          </p:nvPr>
        </p:nvSpPr>
        <p:spPr/>
        <p:txBody>
          <a:bodyPr>
            <a:normAutofit fontScale="90000"/>
          </a:bodyPr>
          <a:lstStyle/>
          <a:p>
            <a:r>
              <a:rPr lang="en-US" sz="3200" dirty="0"/>
              <a:t>Evaluation of Cognitive Impairment and Other Residuals of TBI Not Otherwise Classified</a:t>
            </a:r>
          </a:p>
        </p:txBody>
      </p:sp>
      <p:pic>
        <p:nvPicPr>
          <p:cNvPr id="5" name="Content Placeholder 4">
            <a:extLst>
              <a:ext uri="{FF2B5EF4-FFF2-40B4-BE49-F238E27FC236}">
                <a16:creationId xmlns:a16="http://schemas.microsoft.com/office/drawing/2014/main" id="{0126DF04-FD49-4772-8781-B1810133A2A2}"/>
              </a:ext>
            </a:extLst>
          </p:cNvPr>
          <p:cNvPicPr>
            <a:picLocks noGrp="1" noChangeAspect="1"/>
          </p:cNvPicPr>
          <p:nvPr>
            <p:ph idx="1"/>
          </p:nvPr>
        </p:nvPicPr>
        <p:blipFill>
          <a:blip r:embed="rId2"/>
          <a:stretch>
            <a:fillRect/>
          </a:stretch>
        </p:blipFill>
        <p:spPr>
          <a:xfrm>
            <a:off x="1400813" y="2407258"/>
            <a:ext cx="9308036" cy="3257812"/>
          </a:xfrm>
        </p:spPr>
      </p:pic>
    </p:spTree>
    <p:extLst>
      <p:ext uri="{BB962C8B-B14F-4D97-AF65-F5344CB8AC3E}">
        <p14:creationId xmlns:p14="http://schemas.microsoft.com/office/powerpoint/2010/main" val="279654817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B88CE8-1E3F-4A11-9D27-D6B8FAA01B95}"/>
              </a:ext>
            </a:extLst>
          </p:cNvPr>
          <p:cNvSpPr>
            <a:spLocks noGrp="1"/>
          </p:cNvSpPr>
          <p:nvPr>
            <p:ph type="title"/>
          </p:nvPr>
        </p:nvSpPr>
        <p:spPr/>
        <p:txBody>
          <a:bodyPr>
            <a:normAutofit fontScale="90000"/>
          </a:bodyPr>
          <a:lstStyle/>
          <a:p>
            <a:r>
              <a:rPr lang="en-US" sz="3200" dirty="0"/>
              <a:t>Evaluation of Cognitive Impairment and Other Residuals of TBI Not Otherwise Classified</a:t>
            </a:r>
          </a:p>
        </p:txBody>
      </p:sp>
      <p:pic>
        <p:nvPicPr>
          <p:cNvPr id="5" name="Content Placeholder 4">
            <a:extLst>
              <a:ext uri="{FF2B5EF4-FFF2-40B4-BE49-F238E27FC236}">
                <a16:creationId xmlns:a16="http://schemas.microsoft.com/office/drawing/2014/main" id="{7526C233-360E-4F27-8BD4-8426444212C0}"/>
              </a:ext>
            </a:extLst>
          </p:cNvPr>
          <p:cNvPicPr>
            <a:picLocks noGrp="1" noChangeAspect="1"/>
          </p:cNvPicPr>
          <p:nvPr>
            <p:ph idx="1"/>
          </p:nvPr>
        </p:nvPicPr>
        <p:blipFill>
          <a:blip r:embed="rId2"/>
          <a:stretch>
            <a:fillRect/>
          </a:stretch>
        </p:blipFill>
        <p:spPr>
          <a:xfrm>
            <a:off x="2026763" y="2016124"/>
            <a:ext cx="8125948" cy="4037357"/>
          </a:xfrm>
        </p:spPr>
      </p:pic>
    </p:spTree>
    <p:extLst>
      <p:ext uri="{BB962C8B-B14F-4D97-AF65-F5344CB8AC3E}">
        <p14:creationId xmlns:p14="http://schemas.microsoft.com/office/powerpoint/2010/main" val="231444528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7FB4AE-C8C2-4FB3-B263-E9CADA65AE4E}"/>
              </a:ext>
            </a:extLst>
          </p:cNvPr>
          <p:cNvSpPr>
            <a:spLocks noGrp="1"/>
          </p:cNvSpPr>
          <p:nvPr>
            <p:ph type="title"/>
          </p:nvPr>
        </p:nvSpPr>
        <p:spPr/>
        <p:txBody>
          <a:bodyPr>
            <a:normAutofit fontScale="90000"/>
          </a:bodyPr>
          <a:lstStyle/>
          <a:p>
            <a:r>
              <a:rPr lang="en-US" sz="3200" dirty="0"/>
              <a:t>Evaluation of Cognitive Impairment and Other Residuals of TBI Not Otherwise Classified</a:t>
            </a:r>
          </a:p>
        </p:txBody>
      </p:sp>
      <p:pic>
        <p:nvPicPr>
          <p:cNvPr id="5" name="Content Placeholder 4">
            <a:extLst>
              <a:ext uri="{FF2B5EF4-FFF2-40B4-BE49-F238E27FC236}">
                <a16:creationId xmlns:a16="http://schemas.microsoft.com/office/drawing/2014/main" id="{D806334A-2AD3-4D83-AC70-D477C9C20C23}"/>
              </a:ext>
            </a:extLst>
          </p:cNvPr>
          <p:cNvPicPr>
            <a:picLocks noGrp="1" noChangeAspect="1"/>
          </p:cNvPicPr>
          <p:nvPr>
            <p:ph idx="1"/>
          </p:nvPr>
        </p:nvPicPr>
        <p:blipFill>
          <a:blip r:embed="rId2"/>
          <a:stretch>
            <a:fillRect/>
          </a:stretch>
        </p:blipFill>
        <p:spPr>
          <a:xfrm>
            <a:off x="1738426" y="2611225"/>
            <a:ext cx="8803379" cy="2318993"/>
          </a:xfrm>
        </p:spPr>
      </p:pic>
    </p:spTree>
    <p:extLst>
      <p:ext uri="{BB962C8B-B14F-4D97-AF65-F5344CB8AC3E}">
        <p14:creationId xmlns:p14="http://schemas.microsoft.com/office/powerpoint/2010/main" val="33970824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D06131-2732-4001-A694-20801D73647C}"/>
              </a:ext>
            </a:extLst>
          </p:cNvPr>
          <p:cNvSpPr>
            <a:spLocks noGrp="1"/>
          </p:cNvSpPr>
          <p:nvPr>
            <p:ph type="title"/>
          </p:nvPr>
        </p:nvSpPr>
        <p:spPr/>
        <p:txBody>
          <a:bodyPr>
            <a:normAutofit/>
          </a:bodyPr>
          <a:lstStyle/>
          <a:p>
            <a:r>
              <a:rPr lang="en-US" sz="2900" dirty="0"/>
              <a:t>Evaluation of Cognitive Impairment and Other Residuals of TBI Not Otherwise Classified</a:t>
            </a:r>
          </a:p>
        </p:txBody>
      </p:sp>
      <p:pic>
        <p:nvPicPr>
          <p:cNvPr id="5" name="Content Placeholder 4">
            <a:extLst>
              <a:ext uri="{FF2B5EF4-FFF2-40B4-BE49-F238E27FC236}">
                <a16:creationId xmlns:a16="http://schemas.microsoft.com/office/drawing/2014/main" id="{F7EFBE32-D83F-495D-97D0-72C36888DC3E}"/>
              </a:ext>
            </a:extLst>
          </p:cNvPr>
          <p:cNvPicPr>
            <a:picLocks noGrp="1" noChangeAspect="1"/>
          </p:cNvPicPr>
          <p:nvPr>
            <p:ph idx="1"/>
          </p:nvPr>
        </p:nvPicPr>
        <p:blipFill>
          <a:blip r:embed="rId2"/>
          <a:stretch>
            <a:fillRect/>
          </a:stretch>
        </p:blipFill>
        <p:spPr>
          <a:xfrm>
            <a:off x="2318994" y="2055527"/>
            <a:ext cx="7715180" cy="3997954"/>
          </a:xfrm>
        </p:spPr>
      </p:pic>
    </p:spTree>
    <p:extLst>
      <p:ext uri="{BB962C8B-B14F-4D97-AF65-F5344CB8AC3E}">
        <p14:creationId xmlns:p14="http://schemas.microsoft.com/office/powerpoint/2010/main" val="402238189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4720D9-4FD0-45A1-AFF5-3019BBCAA4E2}"/>
              </a:ext>
            </a:extLst>
          </p:cNvPr>
          <p:cNvSpPr>
            <a:spLocks noGrp="1"/>
          </p:cNvSpPr>
          <p:nvPr>
            <p:ph type="title"/>
          </p:nvPr>
        </p:nvSpPr>
        <p:spPr/>
        <p:txBody>
          <a:bodyPr>
            <a:normAutofit/>
          </a:bodyPr>
          <a:lstStyle/>
          <a:p>
            <a:r>
              <a:rPr lang="en-US" sz="2900" dirty="0"/>
              <a:t>Evaluation of Cognitive Impairment and Other Residuals of TBI Not Otherwise Classified</a:t>
            </a:r>
          </a:p>
        </p:txBody>
      </p:sp>
      <p:pic>
        <p:nvPicPr>
          <p:cNvPr id="5" name="Content Placeholder 4">
            <a:extLst>
              <a:ext uri="{FF2B5EF4-FFF2-40B4-BE49-F238E27FC236}">
                <a16:creationId xmlns:a16="http://schemas.microsoft.com/office/drawing/2014/main" id="{AAB5B9C3-5458-436E-80D6-AF37B26CD80F}"/>
              </a:ext>
            </a:extLst>
          </p:cNvPr>
          <p:cNvPicPr>
            <a:picLocks noGrp="1" noChangeAspect="1"/>
          </p:cNvPicPr>
          <p:nvPr>
            <p:ph idx="1"/>
          </p:nvPr>
        </p:nvPicPr>
        <p:blipFill>
          <a:blip r:embed="rId2"/>
          <a:stretch>
            <a:fillRect/>
          </a:stretch>
        </p:blipFill>
        <p:spPr>
          <a:xfrm>
            <a:off x="2073897" y="1923964"/>
            <a:ext cx="7381188" cy="4188568"/>
          </a:xfrm>
        </p:spPr>
      </p:pic>
    </p:spTree>
    <p:extLst>
      <p:ext uri="{BB962C8B-B14F-4D97-AF65-F5344CB8AC3E}">
        <p14:creationId xmlns:p14="http://schemas.microsoft.com/office/powerpoint/2010/main" val="238279663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5EAE08-2721-4D96-ADB9-260213B8461B}"/>
              </a:ext>
            </a:extLst>
          </p:cNvPr>
          <p:cNvSpPr>
            <a:spLocks noGrp="1"/>
          </p:cNvSpPr>
          <p:nvPr>
            <p:ph type="title"/>
          </p:nvPr>
        </p:nvSpPr>
        <p:spPr/>
        <p:txBody>
          <a:bodyPr>
            <a:normAutofit/>
          </a:bodyPr>
          <a:lstStyle/>
          <a:p>
            <a:r>
              <a:rPr lang="en-US" sz="2900" dirty="0"/>
              <a:t>Evaluation of Cognitive Impairment and Other Residuals of TBI Not Otherwise Classified</a:t>
            </a:r>
          </a:p>
        </p:txBody>
      </p:sp>
      <p:pic>
        <p:nvPicPr>
          <p:cNvPr id="5" name="Content Placeholder 4">
            <a:extLst>
              <a:ext uri="{FF2B5EF4-FFF2-40B4-BE49-F238E27FC236}">
                <a16:creationId xmlns:a16="http://schemas.microsoft.com/office/drawing/2014/main" id="{A2076A1A-985E-49E0-B619-9750234C0801}"/>
              </a:ext>
            </a:extLst>
          </p:cNvPr>
          <p:cNvPicPr>
            <a:picLocks noGrp="1" noChangeAspect="1"/>
          </p:cNvPicPr>
          <p:nvPr>
            <p:ph idx="1"/>
          </p:nvPr>
        </p:nvPicPr>
        <p:blipFill>
          <a:blip r:embed="rId2"/>
          <a:stretch>
            <a:fillRect/>
          </a:stretch>
        </p:blipFill>
        <p:spPr>
          <a:xfrm>
            <a:off x="1616503" y="3027901"/>
            <a:ext cx="9530580" cy="802197"/>
          </a:xfrm>
        </p:spPr>
      </p:pic>
    </p:spTree>
    <p:extLst>
      <p:ext uri="{BB962C8B-B14F-4D97-AF65-F5344CB8AC3E}">
        <p14:creationId xmlns:p14="http://schemas.microsoft.com/office/powerpoint/2010/main" val="16818406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satMod val="92000"/>
                <a:lumMod val="120000"/>
              </a:schemeClr>
            </a:gs>
            <a:gs pos="100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68529A-1AE8-43C6-BD86-B4061D256D2F}"/>
              </a:ext>
            </a:extLst>
          </p:cNvPr>
          <p:cNvSpPr>
            <a:spLocks noGrp="1"/>
          </p:cNvSpPr>
          <p:nvPr>
            <p:ph type="title"/>
          </p:nvPr>
        </p:nvSpPr>
        <p:spPr>
          <a:xfrm>
            <a:off x="1843391" y="624110"/>
            <a:ext cx="9383408" cy="1280890"/>
          </a:xfrm>
        </p:spPr>
        <p:txBody>
          <a:bodyPr>
            <a:normAutofit/>
          </a:bodyPr>
          <a:lstStyle/>
          <a:p>
            <a:r>
              <a:rPr lang="en-US" dirty="0"/>
              <a:t>8045 Residuals of traumatic brain injury (TBI):</a:t>
            </a:r>
          </a:p>
        </p:txBody>
      </p:sp>
      <p:sp>
        <p:nvSpPr>
          <p:cNvPr id="3" name="Content Placeholder 2">
            <a:extLst>
              <a:ext uri="{FF2B5EF4-FFF2-40B4-BE49-F238E27FC236}">
                <a16:creationId xmlns:a16="http://schemas.microsoft.com/office/drawing/2014/main" id="{73C5657B-56E8-4523-AD81-22777F9D7FB3}"/>
              </a:ext>
            </a:extLst>
          </p:cNvPr>
          <p:cNvSpPr>
            <a:spLocks noGrp="1"/>
          </p:cNvSpPr>
          <p:nvPr>
            <p:ph idx="1"/>
          </p:nvPr>
        </p:nvSpPr>
        <p:spPr>
          <a:xfrm>
            <a:off x="1843392" y="2623930"/>
            <a:ext cx="9383408" cy="3287292"/>
          </a:xfrm>
        </p:spPr>
        <p:txBody>
          <a:bodyPr>
            <a:normAutofit/>
          </a:bodyPr>
          <a:lstStyle/>
          <a:p>
            <a:r>
              <a:rPr lang="en-US"/>
              <a:t>There are three main areas of dysfunction that may result from TBI and have profound effects on functioning: cognitive (which is common in varying degrees after TBI), emotional/behavioral, and physical. Each of these areas of dysfunction may require evaluation.</a:t>
            </a:r>
          </a:p>
        </p:txBody>
      </p:sp>
    </p:spTree>
    <p:extLst>
      <p:ext uri="{BB962C8B-B14F-4D97-AF65-F5344CB8AC3E}">
        <p14:creationId xmlns:p14="http://schemas.microsoft.com/office/powerpoint/2010/main" val="24940597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AD29D7-CCD5-4891-AF0A-76A58604F016}"/>
              </a:ext>
            </a:extLst>
          </p:cNvPr>
          <p:cNvSpPr>
            <a:spLocks noGrp="1"/>
          </p:cNvSpPr>
          <p:nvPr>
            <p:ph type="title"/>
          </p:nvPr>
        </p:nvSpPr>
        <p:spPr>
          <a:xfrm>
            <a:off x="1371599" y="294538"/>
            <a:ext cx="9895951" cy="1033669"/>
          </a:xfrm>
        </p:spPr>
        <p:txBody>
          <a:bodyPr>
            <a:normAutofit fontScale="90000"/>
          </a:bodyPr>
          <a:lstStyle/>
          <a:p>
            <a:r>
              <a:rPr lang="en-US" sz="4000" dirty="0"/>
              <a:t>8045 Residuals of traumatic brain injury (TBI):</a:t>
            </a:r>
          </a:p>
        </p:txBody>
      </p:sp>
      <p:sp>
        <p:nvSpPr>
          <p:cNvPr id="3" name="Content Placeholder 2">
            <a:extLst>
              <a:ext uri="{FF2B5EF4-FFF2-40B4-BE49-F238E27FC236}">
                <a16:creationId xmlns:a16="http://schemas.microsoft.com/office/drawing/2014/main" id="{B6D7FE7A-35FB-427C-803D-79A2952FE018}"/>
              </a:ext>
            </a:extLst>
          </p:cNvPr>
          <p:cNvSpPr>
            <a:spLocks noGrp="1"/>
          </p:cNvSpPr>
          <p:nvPr>
            <p:ph idx="1"/>
          </p:nvPr>
        </p:nvSpPr>
        <p:spPr>
          <a:xfrm>
            <a:off x="1371599" y="2318197"/>
            <a:ext cx="9724031" cy="3683358"/>
          </a:xfrm>
        </p:spPr>
        <p:txBody>
          <a:bodyPr anchor="ctr">
            <a:noAutofit/>
          </a:bodyPr>
          <a:lstStyle/>
          <a:p>
            <a:r>
              <a:rPr lang="en-US" sz="2200" dirty="0"/>
              <a:t>Cognitive impairment is defined as decreased memory, concentration, attention, and executive functions of the brain. Executive functions are goal setting, speed of information processing, planning, organizing, prioritizing, self-monitoring, problem solving, judgment, decision making, spontaneity, and flexibility in changing actions when they are not productive. Not all of these brain functions may be affected in a given individual with cognitive impairment, and some functions may be affected more severely than others. In a given individual, symptoms may fluctuate in severity from day to day. Evaluate cognitive impairment under the table titled “Evaluation of Cognitive Impairment and Other Residuals of TBI Not Otherwise Classified.”</a:t>
            </a:r>
          </a:p>
        </p:txBody>
      </p:sp>
    </p:spTree>
    <p:extLst>
      <p:ext uri="{BB962C8B-B14F-4D97-AF65-F5344CB8AC3E}">
        <p14:creationId xmlns:p14="http://schemas.microsoft.com/office/powerpoint/2010/main" val="9485639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4A5A49-B681-42C0-A071-2CD02761DDF1}"/>
              </a:ext>
            </a:extLst>
          </p:cNvPr>
          <p:cNvSpPr>
            <a:spLocks noGrp="1"/>
          </p:cNvSpPr>
          <p:nvPr>
            <p:ph type="title"/>
          </p:nvPr>
        </p:nvSpPr>
        <p:spPr>
          <a:xfrm>
            <a:off x="1371599" y="294538"/>
            <a:ext cx="9895951" cy="1033669"/>
          </a:xfrm>
        </p:spPr>
        <p:txBody>
          <a:bodyPr>
            <a:normAutofit fontScale="90000"/>
          </a:bodyPr>
          <a:lstStyle/>
          <a:p>
            <a:r>
              <a:rPr lang="en-US" sz="4000" dirty="0"/>
              <a:t>8045 Residuals of traumatic brain injury (TBI):</a:t>
            </a:r>
          </a:p>
        </p:txBody>
      </p:sp>
      <p:sp>
        <p:nvSpPr>
          <p:cNvPr id="3" name="Content Placeholder 2">
            <a:extLst>
              <a:ext uri="{FF2B5EF4-FFF2-40B4-BE49-F238E27FC236}">
                <a16:creationId xmlns:a16="http://schemas.microsoft.com/office/drawing/2014/main" id="{3DF87D5D-2D7D-4A2E-AC95-955DBE4D51DE}"/>
              </a:ext>
            </a:extLst>
          </p:cNvPr>
          <p:cNvSpPr>
            <a:spLocks noGrp="1"/>
          </p:cNvSpPr>
          <p:nvPr>
            <p:ph idx="1"/>
          </p:nvPr>
        </p:nvSpPr>
        <p:spPr>
          <a:xfrm>
            <a:off x="1371599" y="2318197"/>
            <a:ext cx="9724031" cy="3683358"/>
          </a:xfrm>
        </p:spPr>
        <p:txBody>
          <a:bodyPr anchor="ctr">
            <a:noAutofit/>
          </a:bodyPr>
          <a:lstStyle/>
          <a:p>
            <a:r>
              <a:rPr lang="en-US" sz="2200" dirty="0"/>
              <a:t>Subjective symptoms may be the only residual of TBI or may be associated with cognitive impairment or other areas of dysfunction. Evaluate subjective symptoms that are residuals of TBI, whether or not they are part of cognitive impairment, under the subjective symptoms facet in the table titled “Evaluation of Cognitive Impairment and Other Residuals of TBI Not Otherwise Classified.” However, separately evaluate any residual with a distinct diagnosis that may be evaluated under another diagnostic code, such as migraine headache or Meniere's disease, even if that diagnosis is based on subjective symptoms, rather than under the “Evaluation of Cognitive Impairment and Other Residuals of TBI Not Otherwise Classified” table</a:t>
            </a:r>
          </a:p>
        </p:txBody>
      </p:sp>
    </p:spTree>
    <p:extLst>
      <p:ext uri="{BB962C8B-B14F-4D97-AF65-F5344CB8AC3E}">
        <p14:creationId xmlns:p14="http://schemas.microsoft.com/office/powerpoint/2010/main" val="23353704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F11E79-BB1A-44FD-8148-B4A2F9CA0773}"/>
              </a:ext>
            </a:extLst>
          </p:cNvPr>
          <p:cNvSpPr>
            <a:spLocks noGrp="1"/>
          </p:cNvSpPr>
          <p:nvPr>
            <p:ph type="title"/>
          </p:nvPr>
        </p:nvSpPr>
        <p:spPr>
          <a:xfrm>
            <a:off x="1371599" y="294538"/>
            <a:ext cx="9895951" cy="1033669"/>
          </a:xfrm>
        </p:spPr>
        <p:txBody>
          <a:bodyPr>
            <a:normAutofit fontScale="90000"/>
          </a:bodyPr>
          <a:lstStyle/>
          <a:p>
            <a:r>
              <a:rPr lang="en-US" sz="4000" dirty="0"/>
              <a:t>8045 Residuals of traumatic brain injury (TBI):</a:t>
            </a:r>
          </a:p>
        </p:txBody>
      </p:sp>
      <p:sp>
        <p:nvSpPr>
          <p:cNvPr id="3" name="Content Placeholder 2">
            <a:extLst>
              <a:ext uri="{FF2B5EF4-FFF2-40B4-BE49-F238E27FC236}">
                <a16:creationId xmlns:a16="http://schemas.microsoft.com/office/drawing/2014/main" id="{193C36A4-68BE-4F02-BD62-F3BA71DC058A}"/>
              </a:ext>
            </a:extLst>
          </p:cNvPr>
          <p:cNvSpPr>
            <a:spLocks noGrp="1"/>
          </p:cNvSpPr>
          <p:nvPr>
            <p:ph idx="1"/>
          </p:nvPr>
        </p:nvSpPr>
        <p:spPr>
          <a:xfrm>
            <a:off x="1371599" y="2318197"/>
            <a:ext cx="9724031" cy="3683358"/>
          </a:xfrm>
        </p:spPr>
        <p:txBody>
          <a:bodyPr anchor="ctr">
            <a:normAutofit/>
          </a:bodyPr>
          <a:lstStyle/>
          <a:p>
            <a:r>
              <a:rPr lang="en-US" sz="2000"/>
              <a:t>Evaluate emotional/behavioral dysfunction under § 4.130 (Schedule of ratings - mental disorders) when there is a diagnosis of a mental disorder. When there is no diagnosis of a mental disorder, evaluate emotional/behavioral symptoms under the criteria in the table titled “Evaluation of Cognitive Impairment and Other Residuals of TBI Not Otherwise Classified.”</a:t>
            </a:r>
          </a:p>
        </p:txBody>
      </p:sp>
    </p:spTree>
    <p:extLst>
      <p:ext uri="{BB962C8B-B14F-4D97-AF65-F5344CB8AC3E}">
        <p14:creationId xmlns:p14="http://schemas.microsoft.com/office/powerpoint/2010/main" val="30878391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38E8BC-1B77-4186-BABB-F9F84E872075}"/>
              </a:ext>
            </a:extLst>
          </p:cNvPr>
          <p:cNvSpPr>
            <a:spLocks noGrp="1"/>
          </p:cNvSpPr>
          <p:nvPr>
            <p:ph type="title"/>
          </p:nvPr>
        </p:nvSpPr>
        <p:spPr>
          <a:xfrm>
            <a:off x="1371599" y="294538"/>
            <a:ext cx="9895951" cy="1033669"/>
          </a:xfrm>
        </p:spPr>
        <p:txBody>
          <a:bodyPr>
            <a:normAutofit fontScale="90000"/>
          </a:bodyPr>
          <a:lstStyle/>
          <a:p>
            <a:r>
              <a:rPr lang="en-US" sz="4000" dirty="0"/>
              <a:t>8045 Residuals of traumatic brain injury (TBI):</a:t>
            </a:r>
          </a:p>
        </p:txBody>
      </p:sp>
      <p:sp>
        <p:nvSpPr>
          <p:cNvPr id="3" name="Content Placeholder 2">
            <a:extLst>
              <a:ext uri="{FF2B5EF4-FFF2-40B4-BE49-F238E27FC236}">
                <a16:creationId xmlns:a16="http://schemas.microsoft.com/office/drawing/2014/main" id="{87F4BCA8-9EBE-495A-B06D-E1C15924F62D}"/>
              </a:ext>
            </a:extLst>
          </p:cNvPr>
          <p:cNvSpPr>
            <a:spLocks noGrp="1"/>
          </p:cNvSpPr>
          <p:nvPr>
            <p:ph idx="1"/>
          </p:nvPr>
        </p:nvSpPr>
        <p:spPr>
          <a:xfrm>
            <a:off x="1371599" y="2318197"/>
            <a:ext cx="9724031" cy="3683358"/>
          </a:xfrm>
        </p:spPr>
        <p:txBody>
          <a:bodyPr anchor="ctr">
            <a:normAutofit/>
          </a:bodyPr>
          <a:lstStyle/>
          <a:p>
            <a:r>
              <a:rPr lang="en-US" sz="2000"/>
              <a:t>Evaluate physical (including neurological) dysfunction based on the following list, under an appropriate diagnostic code: Motor and sensory dysfunction, including pain, of the extremities and face; visual impairment; hearing loss and tinnitus; loss of sense of smell and taste; seizures; gait, coordination, and balance problems; speech and other communication difficulties, including aphasia and related disorders, and dysarthria; neurogenic bladder; neurogenic bowel; cranial nerve dysfunctions; autonomic nerve dysfunctions; and endocrine dysfunctions.</a:t>
            </a:r>
          </a:p>
        </p:txBody>
      </p:sp>
    </p:spTree>
    <p:extLst>
      <p:ext uri="{BB962C8B-B14F-4D97-AF65-F5344CB8AC3E}">
        <p14:creationId xmlns:p14="http://schemas.microsoft.com/office/powerpoint/2010/main" val="404948018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AD021C-1CD1-4050-BDBA-4273AF737280}"/>
              </a:ext>
            </a:extLst>
          </p:cNvPr>
          <p:cNvSpPr>
            <a:spLocks noGrp="1"/>
          </p:cNvSpPr>
          <p:nvPr>
            <p:ph type="title"/>
          </p:nvPr>
        </p:nvSpPr>
        <p:spPr>
          <a:xfrm>
            <a:off x="1371599" y="294538"/>
            <a:ext cx="9895951" cy="1033669"/>
          </a:xfrm>
        </p:spPr>
        <p:txBody>
          <a:bodyPr>
            <a:normAutofit fontScale="90000"/>
          </a:bodyPr>
          <a:lstStyle/>
          <a:p>
            <a:r>
              <a:rPr lang="en-US" sz="4000" dirty="0"/>
              <a:t>8045 Residuals of traumatic brain injury (TBI):</a:t>
            </a:r>
          </a:p>
        </p:txBody>
      </p:sp>
      <p:sp>
        <p:nvSpPr>
          <p:cNvPr id="3" name="Content Placeholder 2">
            <a:extLst>
              <a:ext uri="{FF2B5EF4-FFF2-40B4-BE49-F238E27FC236}">
                <a16:creationId xmlns:a16="http://schemas.microsoft.com/office/drawing/2014/main" id="{9228C50D-098C-4D9D-AA90-BD7110C042BA}"/>
              </a:ext>
            </a:extLst>
          </p:cNvPr>
          <p:cNvSpPr>
            <a:spLocks noGrp="1"/>
          </p:cNvSpPr>
          <p:nvPr>
            <p:ph idx="1"/>
          </p:nvPr>
        </p:nvSpPr>
        <p:spPr>
          <a:xfrm>
            <a:off x="1371599" y="2318197"/>
            <a:ext cx="9724031" cy="3683358"/>
          </a:xfrm>
        </p:spPr>
        <p:txBody>
          <a:bodyPr anchor="ctr">
            <a:normAutofit/>
          </a:bodyPr>
          <a:lstStyle/>
          <a:p>
            <a:r>
              <a:rPr lang="en-US" sz="2000"/>
              <a:t>The preceding list of types of physical dysfunction does not encompass all possible residuals of TBI. For residuals not listed here that are reported on an examination, evaluate under the most appropriate diagnostic code. Evaluate each condition separately, as long as the same signs and symptoms are not used to support more than one evaluation, and combine under § 4.25 the evaluations for each separately rated condition. The evaluation assigned based on the “Evaluation of Cognitive Impairment and Other Residuals of TBI Not Otherwise Classified” table will be considered the evaluation for a single condition for purposes of combining with other disability evaluations</a:t>
            </a:r>
          </a:p>
        </p:txBody>
      </p:sp>
    </p:spTree>
    <p:extLst>
      <p:ext uri="{BB962C8B-B14F-4D97-AF65-F5344CB8AC3E}">
        <p14:creationId xmlns:p14="http://schemas.microsoft.com/office/powerpoint/2010/main" val="243962160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F8D41C-59B0-4420-9106-1045180AFE37}"/>
              </a:ext>
            </a:extLst>
          </p:cNvPr>
          <p:cNvSpPr>
            <a:spLocks noGrp="1"/>
          </p:cNvSpPr>
          <p:nvPr>
            <p:ph type="title"/>
          </p:nvPr>
        </p:nvSpPr>
        <p:spPr>
          <a:xfrm>
            <a:off x="1371599" y="294538"/>
            <a:ext cx="9895951" cy="1033669"/>
          </a:xfrm>
        </p:spPr>
        <p:txBody>
          <a:bodyPr>
            <a:normAutofit fontScale="90000"/>
          </a:bodyPr>
          <a:lstStyle/>
          <a:p>
            <a:r>
              <a:rPr lang="en-US" sz="4000" dirty="0"/>
              <a:t>8045 Residuals of traumatic brain injury (TBI):</a:t>
            </a:r>
          </a:p>
        </p:txBody>
      </p:sp>
      <p:sp>
        <p:nvSpPr>
          <p:cNvPr id="3" name="Content Placeholder 2">
            <a:extLst>
              <a:ext uri="{FF2B5EF4-FFF2-40B4-BE49-F238E27FC236}">
                <a16:creationId xmlns:a16="http://schemas.microsoft.com/office/drawing/2014/main" id="{21A29ED0-B8FB-49B5-89BC-7355792B3F90}"/>
              </a:ext>
            </a:extLst>
          </p:cNvPr>
          <p:cNvSpPr>
            <a:spLocks noGrp="1"/>
          </p:cNvSpPr>
          <p:nvPr>
            <p:ph idx="1"/>
          </p:nvPr>
        </p:nvSpPr>
        <p:spPr>
          <a:xfrm>
            <a:off x="1371599" y="2318197"/>
            <a:ext cx="9724031" cy="3683358"/>
          </a:xfrm>
        </p:spPr>
        <p:txBody>
          <a:bodyPr anchor="ctr">
            <a:normAutofit/>
          </a:bodyPr>
          <a:lstStyle/>
          <a:p>
            <a:r>
              <a:rPr lang="en-US" sz="2000"/>
              <a:t>Consider the need for special monthly compensation for such problems as loss of use of an extremity, certain sensory impairments, erectile dysfunction, the need for aid and attendance (including for protection from hazards or dangers incident to the daily environment due to cognitive impairment), being housebound, etc</a:t>
            </a:r>
          </a:p>
        </p:txBody>
      </p:sp>
    </p:spTree>
    <p:extLst>
      <p:ext uri="{BB962C8B-B14F-4D97-AF65-F5344CB8AC3E}">
        <p14:creationId xmlns:p14="http://schemas.microsoft.com/office/powerpoint/2010/main" val="1538372912"/>
      </p:ext>
    </p:extLst>
  </p:cSld>
  <p:clrMapOvr>
    <a:masterClrMapping/>
  </p:clrMapOvr>
</p:sld>
</file>

<file path=ppt/theme/theme1.xml><?xml version="1.0" encoding="utf-8"?>
<a:theme xmlns:a="http://schemas.openxmlformats.org/drawingml/2006/main" name="Gallery">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43000" r="43000" b="10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Gallery</Template>
  <TotalTime>287</TotalTime>
  <Words>1778</Words>
  <Application>Microsoft Office PowerPoint</Application>
  <PresentationFormat>Widescreen</PresentationFormat>
  <Paragraphs>49</Paragraphs>
  <Slides>25</Slides>
  <Notes>4</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25</vt:i4>
      </vt:variant>
    </vt:vector>
  </HeadingPairs>
  <TitlesOfParts>
    <vt:vector size="30" baseType="lpstr">
      <vt:lpstr>Arial</vt:lpstr>
      <vt:lpstr>Calibri</vt:lpstr>
      <vt:lpstr>Gill Sans MT</vt:lpstr>
      <vt:lpstr>Open Sans</vt:lpstr>
      <vt:lpstr>Gallery</vt:lpstr>
      <vt:lpstr>Traumatic Brain Injury (TBI) DC 8045</vt:lpstr>
      <vt:lpstr>What is a Traumatic Brain Injury (TBI)</vt:lpstr>
      <vt:lpstr>8045 Residuals of traumatic brain injury (TBI):</vt:lpstr>
      <vt:lpstr>8045 Residuals of traumatic brain injury (TBI):</vt:lpstr>
      <vt:lpstr>8045 Residuals of traumatic brain injury (TBI):</vt:lpstr>
      <vt:lpstr>8045 Residuals of traumatic brain injury (TBI):</vt:lpstr>
      <vt:lpstr>8045 Residuals of traumatic brain injury (TBI):</vt:lpstr>
      <vt:lpstr>8045 Residuals of traumatic brain injury (TBI):</vt:lpstr>
      <vt:lpstr>8045 Residuals of traumatic brain injury (TBI):</vt:lpstr>
      <vt:lpstr>8045 Residuals of traumatic brain injury (TBI):</vt:lpstr>
      <vt:lpstr>Evaluation of Cognitive Impairment and Subjective Symptoms</vt:lpstr>
      <vt:lpstr>Evaluation of Cognitive Impairment and Subjective Symptoms</vt:lpstr>
      <vt:lpstr>Evaluation of Cognitive Impairment and Subjective Symptoms</vt:lpstr>
      <vt:lpstr>Evaluation of Cognitive Impairment and Subjective Symptoms</vt:lpstr>
      <vt:lpstr>Evaluation of Cognitive Impairment and Subjective Symptoms</vt:lpstr>
      <vt:lpstr>Evaluation of Cognitive Impairment and Other Residuals of TBI Not Otherwise Classified</vt:lpstr>
      <vt:lpstr>Evaluation of Cognitive Impairment and Other Residuals of TBI Not Otherwise Classified</vt:lpstr>
      <vt:lpstr>Evaluation of Cognitive Impairment and Other Residuals of TBI Not Otherwise Classified</vt:lpstr>
      <vt:lpstr>Evaluation of Cognitive Impairment and Other Residuals of TBI Not Otherwise Classified</vt:lpstr>
      <vt:lpstr>Evaluation of Cognitive Impairment and Other Residuals of TBI Not Otherwise Classified</vt:lpstr>
      <vt:lpstr>Evaluation of Cognitive Impairment and Other Residuals of TBI Not Otherwise Classified</vt:lpstr>
      <vt:lpstr>Evaluation of Cognitive Impairment and Other Residuals of TBI Not Otherwise Classified</vt:lpstr>
      <vt:lpstr>Evaluation of Cognitive Impairment and Other Residuals of TBI Not Otherwise Classified</vt:lpstr>
      <vt:lpstr>Evaluation of Cognitive Impairment and Other Residuals of TBI Not Otherwise Classified</vt:lpstr>
      <vt:lpstr>Evaluation of Cognitive Impairment and Other Residuals of TBI Not Otherwise Classified</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Traumatic Brain Injury (TBI)</dc:title>
  <dc:creator>Bowen, Kevin</dc:creator>
  <cp:lastModifiedBy>Bowen, Kevin</cp:lastModifiedBy>
  <cp:revision>2</cp:revision>
  <dcterms:created xsi:type="dcterms:W3CDTF">2022-11-18T14:47:35Z</dcterms:created>
  <dcterms:modified xsi:type="dcterms:W3CDTF">2022-11-28T16:59:27Z</dcterms:modified>
</cp:coreProperties>
</file>